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sldIdLst>
    <p:sldId id="257" r:id="rId2"/>
  </p:sldIdLst>
  <p:sldSz cx="438912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B1BD"/>
    <a:srgbClr val="20B8CC"/>
    <a:srgbClr val="5FB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2A87C0-302E-BF4E-9A2B-7589BF63D43D}" v="30" dt="2019-10-22T00:41:54.379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>
        <p:scale>
          <a:sx n="17" d="100"/>
          <a:sy n="17" d="100"/>
        </p:scale>
        <p:origin x="249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4DE3E9-D532-7F48-94AB-842F503A1259}"/>
              </a:ext>
            </a:extLst>
          </p:cNvPr>
          <p:cNvGrpSpPr/>
          <p:nvPr userDrawn="1"/>
        </p:nvGrpSpPr>
        <p:grpSpPr>
          <a:xfrm>
            <a:off x="3602276" y="42062391"/>
            <a:ext cx="14507924" cy="1152197"/>
            <a:chOff x="1349375" y="14859000"/>
            <a:chExt cx="7804431" cy="6198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327620E-8392-D148-B5FD-6F52516C95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49375" y="14859000"/>
              <a:ext cx="1645920" cy="4907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7CA788-CC22-3342-B6EF-9645448791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27832" y="14996160"/>
              <a:ext cx="1847088" cy="3490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2E08E6-F608-A54B-8473-CE600A79C436}"/>
                </a:ext>
              </a:extLst>
            </p:cNvPr>
            <p:cNvSpPr txBox="1"/>
            <p:nvPr userDrawn="1"/>
          </p:nvSpPr>
          <p:spPr>
            <a:xfrm>
              <a:off x="5373370" y="15207036"/>
              <a:ext cx="3780436" cy="2717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1800" dirty="0">
                  <a:solidFill>
                    <a:srgbClr val="61626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PNNL is operated by Battelle for the U.S. Department of Energy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B0AFDC3-E79B-F548-A247-12666119C0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161206" y="42317372"/>
            <a:ext cx="5099428" cy="897228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4CB0815-9DB0-8F40-8A7D-9A16215317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782380" y="5978767"/>
            <a:ext cx="33915545" cy="25321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3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0114" indent="0">
              <a:buNone/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US" dirty="0"/>
              <a:t>Click to add Author Name(s)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26B1274B-0910-D44C-BCCB-0D4AFC43B44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782381" y="1176649"/>
            <a:ext cx="33915544" cy="466144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defRPr sz="17500" b="1" i="0">
                <a:solidFill>
                  <a:srgbClr val="20B8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content 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4E8DF31-558B-CD48-BE8F-06C607722E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1812" y="1477109"/>
            <a:ext cx="3231532" cy="315784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9165E46-F1E7-D04F-B1B4-B05AF1538B95}"/>
              </a:ext>
            </a:extLst>
          </p:cNvPr>
          <p:cNvGrpSpPr/>
          <p:nvPr userDrawn="1"/>
        </p:nvGrpSpPr>
        <p:grpSpPr>
          <a:xfrm>
            <a:off x="31826146" y="42832796"/>
            <a:ext cx="4059745" cy="339962"/>
            <a:chOff x="31057876" y="42756596"/>
            <a:chExt cx="4059745" cy="33996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7AF89D-9E83-0C45-A473-9E52A0414E20}"/>
                </a:ext>
              </a:extLst>
            </p:cNvPr>
            <p:cNvSpPr txBox="1"/>
            <p:nvPr/>
          </p:nvSpPr>
          <p:spPr>
            <a:xfrm>
              <a:off x="33157678" y="42756596"/>
              <a:ext cx="1959943" cy="3399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sz="1000" dirty="0">
                  <a:solidFill>
                    <a:srgbClr val="61626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   PNNL-SA-XXXXX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CB5241-9ADF-DE40-8A6A-4290260D81DE}"/>
                </a:ext>
              </a:extLst>
            </p:cNvPr>
            <p:cNvSpPr txBox="1"/>
            <p:nvPr/>
          </p:nvSpPr>
          <p:spPr>
            <a:xfrm>
              <a:off x="31057876" y="42756596"/>
              <a:ext cx="1959943" cy="3399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r"/>
              <a:fld id="{85D8A655-03C5-B047-A3DA-674EC9D0447B}" type="datetime1">
                <a:rPr lang="en-US" sz="1000" smtClean="0">
                  <a:solidFill>
                    <a:srgbClr val="61626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11/9/2023</a:t>
              </a:fld>
              <a:endParaRPr lang="en-US" sz="1000" dirty="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3C5219C-271B-484E-B7D8-FE5FA261E98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0377879" y="40965141"/>
            <a:ext cx="6327424" cy="206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3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86449-42B9-884B-8E0F-3AC1CA8091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6340826" cy="438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4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31.png"/><Relationship Id="rId39" Type="http://schemas.openxmlformats.org/officeDocument/2006/relationships/hyperlink" Target="https://jgcri.github.io/gcims_integration/#/map" TargetMode="External"/><Relationship Id="rId21" Type="http://schemas.openxmlformats.org/officeDocument/2006/relationships/image" Target="../media/image27.png"/><Relationship Id="rId34" Type="http://schemas.openxmlformats.org/officeDocument/2006/relationships/image" Target="../media/image39.png"/><Relationship Id="rId42" Type="http://schemas.openxmlformats.org/officeDocument/2006/relationships/hyperlink" Target="https://jgcri.github.io/gcims_integration/#/health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8.emf"/><Relationship Id="rId16" Type="http://schemas.openxmlformats.org/officeDocument/2006/relationships/image" Target="../media/image22.sv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40" Type="http://schemas.openxmlformats.org/officeDocument/2006/relationships/image" Target="../media/image43.jpg"/><Relationship Id="rId45" Type="http://schemas.openxmlformats.org/officeDocument/2006/relationships/hyperlink" Target="https://jgcri.github.io/khan-etal_2022_tethysSSPRCP/metarepo.html" TargetMode="External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hyperlink" Target="https://github.com/JGCRI/pytemplate" TargetMode="External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6.svg"/><Relationship Id="rId44" Type="http://schemas.openxmlformats.org/officeDocument/2006/relationships/hyperlink" Target="https://jgcri.github.io/gcims_integration/#/workflow" TargetMode="External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32.svg"/><Relationship Id="rId30" Type="http://schemas.openxmlformats.org/officeDocument/2006/relationships/image" Target="../media/image35.png"/><Relationship Id="rId35" Type="http://schemas.openxmlformats.org/officeDocument/2006/relationships/image" Target="../media/image40.svg"/><Relationship Id="rId43" Type="http://schemas.openxmlformats.org/officeDocument/2006/relationships/image" Target="../media/image45.png"/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30.png"/><Relationship Id="rId33" Type="http://schemas.openxmlformats.org/officeDocument/2006/relationships/image" Target="../media/image38.svg"/><Relationship Id="rId38" Type="http://schemas.openxmlformats.org/officeDocument/2006/relationships/hyperlink" Target="https://data.msdlive.org/" TargetMode="External"/><Relationship Id="rId20" Type="http://schemas.openxmlformats.org/officeDocument/2006/relationships/image" Target="../media/image26.svg"/><Relationship Id="rId41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761292-9005-D564-92F3-92E046AE58C7}"/>
              </a:ext>
            </a:extLst>
          </p:cNvPr>
          <p:cNvSpPr/>
          <p:nvPr/>
        </p:nvSpPr>
        <p:spPr>
          <a:xfrm>
            <a:off x="7526216" y="29596572"/>
            <a:ext cx="10794444" cy="10451950"/>
          </a:xfrm>
          <a:prstGeom prst="rect">
            <a:avLst/>
          </a:prstGeom>
          <a:solidFill>
            <a:srgbClr val="5FB1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837824-FC58-974E-CABA-6130406969CC}"/>
              </a:ext>
            </a:extLst>
          </p:cNvPr>
          <p:cNvSpPr/>
          <p:nvPr/>
        </p:nvSpPr>
        <p:spPr>
          <a:xfrm>
            <a:off x="31466187" y="29554714"/>
            <a:ext cx="10794444" cy="10451950"/>
          </a:xfrm>
          <a:prstGeom prst="rect">
            <a:avLst/>
          </a:prstGeom>
          <a:solidFill>
            <a:srgbClr val="5FB1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14E9B7-DD42-BD41-31F3-006B8426D5DF}"/>
              </a:ext>
            </a:extLst>
          </p:cNvPr>
          <p:cNvSpPr/>
          <p:nvPr/>
        </p:nvSpPr>
        <p:spPr>
          <a:xfrm>
            <a:off x="19496201" y="29596572"/>
            <a:ext cx="10794444" cy="10451950"/>
          </a:xfrm>
          <a:prstGeom prst="rect">
            <a:avLst/>
          </a:prstGeom>
          <a:solidFill>
            <a:srgbClr val="5FB1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BBBBB47D-1827-8EB4-6FD0-4B87E80B738E}"/>
              </a:ext>
            </a:extLst>
          </p:cNvPr>
          <p:cNvSpPr txBox="1"/>
          <p:nvPr/>
        </p:nvSpPr>
        <p:spPr>
          <a:xfrm>
            <a:off x="31537523" y="30095953"/>
            <a:ext cx="10794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Persistent Insights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C4290069-F4D4-97A8-2F2D-D861EEE2AE67}"/>
              </a:ext>
            </a:extLst>
          </p:cNvPr>
          <p:cNvSpPr txBox="1"/>
          <p:nvPr/>
        </p:nvSpPr>
        <p:spPr>
          <a:xfrm>
            <a:off x="19567533" y="30095953"/>
            <a:ext cx="10794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Data Management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6AE05A5F-D7CF-690E-4E11-0E2986F8BD4F}"/>
              </a:ext>
            </a:extLst>
          </p:cNvPr>
          <p:cNvSpPr txBox="1"/>
          <p:nvPr/>
        </p:nvSpPr>
        <p:spPr>
          <a:xfrm>
            <a:off x="7597551" y="29829253"/>
            <a:ext cx="10794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Reproducible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</a:rPr>
              <a:t>Workflows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AD1565-2BF9-BE44-9B19-0943DD799CC3}"/>
              </a:ext>
            </a:extLst>
          </p:cNvPr>
          <p:cNvGrpSpPr/>
          <p:nvPr/>
        </p:nvGrpSpPr>
        <p:grpSpPr>
          <a:xfrm>
            <a:off x="31826146" y="42832796"/>
            <a:ext cx="4059745" cy="339962"/>
            <a:chOff x="31057876" y="42756596"/>
            <a:chExt cx="4059745" cy="3399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4FDDA9-42D8-B24F-8809-10E368E0FE77}"/>
                </a:ext>
              </a:extLst>
            </p:cNvPr>
            <p:cNvSpPr txBox="1"/>
            <p:nvPr/>
          </p:nvSpPr>
          <p:spPr>
            <a:xfrm>
              <a:off x="33157678" y="42756596"/>
              <a:ext cx="1959943" cy="3399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sz="1000" dirty="0">
                  <a:solidFill>
                    <a:srgbClr val="61626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   PNNL-SA-XXXXX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DF61E1-197F-F742-A576-1EA539C73B15}"/>
                </a:ext>
              </a:extLst>
            </p:cNvPr>
            <p:cNvSpPr txBox="1"/>
            <p:nvPr/>
          </p:nvSpPr>
          <p:spPr>
            <a:xfrm>
              <a:off x="31057876" y="42756596"/>
              <a:ext cx="1959943" cy="3399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r"/>
              <a:fld id="{85D8A655-03C5-B047-A3DA-674EC9D0447B}" type="datetime1">
                <a:rPr lang="en-US" sz="1000" smtClean="0">
                  <a:solidFill>
                    <a:srgbClr val="61626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11/9/2023</a:t>
              </a:fld>
              <a:endParaRPr lang="en-US" sz="1000" dirty="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70BDD6C-168A-A94A-B38F-1C3BACC36C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26214" y="5978767"/>
            <a:ext cx="34734417" cy="25321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3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80114" indent="0">
              <a:buNone/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US" b="1" dirty="0"/>
              <a:t>Zarrar Khan*, </a:t>
            </a:r>
            <a:r>
              <a:rPr lang="en-US" dirty="0"/>
              <a:t>Chris Vernon, Pralit Patel, Isaac Thompson, Benjamin Knight    			                            </a:t>
            </a:r>
            <a:r>
              <a:rPr lang="en-US" b="1" dirty="0"/>
              <a:t> *zarrar.khan@pnl.gov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925CFB2-6D18-D446-A6DD-5F19CD05A2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6214" y="1176650"/>
            <a:ext cx="35973100" cy="41690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defRPr sz="17500" b="1" i="0">
                <a:solidFill>
                  <a:srgbClr val="20B8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2200" dirty="0"/>
              <a:t>GCIMS - Integration: Reproducible, robust, </a:t>
            </a:r>
            <a:br>
              <a:rPr lang="en-US" sz="12200" dirty="0"/>
            </a:br>
            <a:r>
              <a:rPr lang="en-US" sz="12200" dirty="0"/>
              <a:t>and scalable workflows for interoperable human-Earth system modeling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1EC731-9EB9-2521-17A2-3AB2BCFE0A60}"/>
              </a:ext>
            </a:extLst>
          </p:cNvPr>
          <p:cNvSpPr/>
          <p:nvPr/>
        </p:nvSpPr>
        <p:spPr>
          <a:xfrm>
            <a:off x="7526214" y="7244860"/>
            <a:ext cx="34734417" cy="10451950"/>
          </a:xfrm>
          <a:prstGeom prst="rect">
            <a:avLst/>
          </a:prstGeom>
          <a:solidFill>
            <a:srgbClr val="5FB1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236EC-5516-FF17-0D88-9355B68AC283}"/>
              </a:ext>
            </a:extLst>
          </p:cNvPr>
          <p:cNvSpPr/>
          <p:nvPr/>
        </p:nvSpPr>
        <p:spPr>
          <a:xfrm>
            <a:off x="7526214" y="18399787"/>
            <a:ext cx="10794444" cy="10451950"/>
          </a:xfrm>
          <a:prstGeom prst="rect">
            <a:avLst/>
          </a:prstGeom>
          <a:solidFill>
            <a:srgbClr val="5FB1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0B6A7C-7D10-6BCF-72DE-3E74DC215F14}"/>
              </a:ext>
            </a:extLst>
          </p:cNvPr>
          <p:cNvSpPr/>
          <p:nvPr/>
        </p:nvSpPr>
        <p:spPr>
          <a:xfrm>
            <a:off x="19496199" y="18399787"/>
            <a:ext cx="10794444" cy="10451950"/>
          </a:xfrm>
          <a:prstGeom prst="rect">
            <a:avLst/>
          </a:prstGeom>
          <a:solidFill>
            <a:srgbClr val="5FB1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295BA0-0E42-558B-7588-FD5C8F03C19C}"/>
              </a:ext>
            </a:extLst>
          </p:cNvPr>
          <p:cNvSpPr/>
          <p:nvPr/>
        </p:nvSpPr>
        <p:spPr>
          <a:xfrm>
            <a:off x="31466185" y="18357929"/>
            <a:ext cx="10794444" cy="10451950"/>
          </a:xfrm>
          <a:prstGeom prst="rect">
            <a:avLst/>
          </a:prstGeom>
          <a:solidFill>
            <a:srgbClr val="5FB1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A2EC362F-C22F-2559-F696-1539DACE3862}"/>
              </a:ext>
            </a:extLst>
          </p:cNvPr>
          <p:cNvSpPr txBox="1"/>
          <p:nvPr/>
        </p:nvSpPr>
        <p:spPr>
          <a:xfrm>
            <a:off x="9395193" y="8544936"/>
            <a:ext cx="72843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b="1" dirty="0">
                <a:solidFill>
                  <a:schemeClr val="bg1"/>
                </a:solidFill>
              </a:rPr>
              <a:t>Motivation</a:t>
            </a:r>
          </a:p>
        </p:txBody>
      </p:sp>
      <p:pic>
        <p:nvPicPr>
          <p:cNvPr id="311" name="Picture 310">
            <a:extLst>
              <a:ext uri="{FF2B5EF4-FFF2-40B4-BE49-F238E27FC236}">
                <a16:creationId xmlns:a16="http://schemas.microsoft.com/office/drawing/2014/main" id="{01166BB1-EF9F-007F-D3BB-CC29EFA2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605" y="11123820"/>
            <a:ext cx="3697646" cy="3710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2" name="Rectangle 311">
            <a:extLst>
              <a:ext uri="{FF2B5EF4-FFF2-40B4-BE49-F238E27FC236}">
                <a16:creationId xmlns:a16="http://schemas.microsoft.com/office/drawing/2014/main" id="{72540737-86A8-DDB6-2B77-BB0CD4A87F59}"/>
              </a:ext>
            </a:extLst>
          </p:cNvPr>
          <p:cNvSpPr/>
          <p:nvPr/>
        </p:nvSpPr>
        <p:spPr>
          <a:xfrm>
            <a:off x="18445183" y="8191500"/>
            <a:ext cx="10202082" cy="882015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9AABFF15-389C-FD78-F782-35DCE04B2D1C}"/>
              </a:ext>
            </a:extLst>
          </p:cNvPr>
          <p:cNvCxnSpPr>
            <a:cxnSpLocks/>
          </p:cNvCxnSpPr>
          <p:nvPr/>
        </p:nvCxnSpPr>
        <p:spPr>
          <a:xfrm>
            <a:off x="24029691" y="11875049"/>
            <a:ext cx="1156182" cy="0"/>
          </a:xfrm>
          <a:prstGeom prst="straightConnector1">
            <a:avLst/>
          </a:prstGeom>
          <a:ln w="508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5" name="Graphic 314" descr="Document with solid fill">
            <a:extLst>
              <a:ext uri="{FF2B5EF4-FFF2-40B4-BE49-F238E27FC236}">
                <a16:creationId xmlns:a16="http://schemas.microsoft.com/office/drawing/2014/main" id="{4A4B715A-5BF5-0969-38BC-4BC1F4494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84832" y="9392129"/>
            <a:ext cx="914400" cy="914400"/>
          </a:xfrm>
          <a:prstGeom prst="rect">
            <a:avLst/>
          </a:prstGeom>
        </p:spPr>
      </p:pic>
      <p:pic>
        <p:nvPicPr>
          <p:cNvPr id="316" name="Graphic 315" descr="Database with solid fill">
            <a:extLst>
              <a:ext uri="{FF2B5EF4-FFF2-40B4-BE49-F238E27FC236}">
                <a16:creationId xmlns:a16="http://schemas.microsoft.com/office/drawing/2014/main" id="{D4768E6C-463C-D683-9A4C-1EE4C8A46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49067" y="9382328"/>
            <a:ext cx="914400" cy="914400"/>
          </a:xfrm>
          <a:prstGeom prst="rect">
            <a:avLst/>
          </a:prstGeom>
        </p:spPr>
      </p:pic>
      <p:pic>
        <p:nvPicPr>
          <p:cNvPr id="317" name="Graphic 316" descr="Users with solid fill">
            <a:extLst>
              <a:ext uri="{FF2B5EF4-FFF2-40B4-BE49-F238E27FC236}">
                <a16:creationId xmlns:a16="http://schemas.microsoft.com/office/drawing/2014/main" id="{B9BCE5FC-4E9B-8C37-7D73-7AB188F4F0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70118" y="9907368"/>
            <a:ext cx="1141335" cy="1141335"/>
          </a:xfrm>
          <a:prstGeom prst="rect">
            <a:avLst/>
          </a:prstGeom>
        </p:spPr>
      </p:pic>
      <p:pic>
        <p:nvPicPr>
          <p:cNvPr id="318" name="Graphic 317" descr="Users with solid fill">
            <a:extLst>
              <a:ext uri="{FF2B5EF4-FFF2-40B4-BE49-F238E27FC236}">
                <a16:creationId xmlns:a16="http://schemas.microsoft.com/office/drawing/2014/main" id="{113B2663-14CC-A64C-7BC7-6B5B891BE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75556" y="15026262"/>
            <a:ext cx="1141335" cy="1141335"/>
          </a:xfrm>
          <a:prstGeom prst="rect">
            <a:avLst/>
          </a:prstGeom>
        </p:spPr>
      </p:pic>
      <p:pic>
        <p:nvPicPr>
          <p:cNvPr id="319" name="Graphic 318" descr="Cmd Terminal with solid fill">
            <a:extLst>
              <a:ext uri="{FF2B5EF4-FFF2-40B4-BE49-F238E27FC236}">
                <a16:creationId xmlns:a16="http://schemas.microsoft.com/office/drawing/2014/main" id="{64F4F87C-F494-38CB-480F-D478F694D6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27954" y="13926525"/>
            <a:ext cx="1123556" cy="1123556"/>
          </a:xfrm>
          <a:prstGeom prst="rect">
            <a:avLst/>
          </a:prstGeom>
        </p:spPr>
      </p:pic>
      <p:pic>
        <p:nvPicPr>
          <p:cNvPr id="320" name="Graphic 319" descr="Cmd Terminal with solid fill">
            <a:extLst>
              <a:ext uri="{FF2B5EF4-FFF2-40B4-BE49-F238E27FC236}">
                <a16:creationId xmlns:a16="http://schemas.microsoft.com/office/drawing/2014/main" id="{87A3E77A-1C35-B248-C9AC-01456572E7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984446" y="13926525"/>
            <a:ext cx="1123556" cy="1123556"/>
          </a:xfrm>
          <a:prstGeom prst="rect">
            <a:avLst/>
          </a:prstGeom>
        </p:spPr>
      </p:pic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08B697AC-CCD4-0249-13A0-861DD7F4824A}"/>
              </a:ext>
            </a:extLst>
          </p:cNvPr>
          <p:cNvCxnSpPr>
            <a:stCxn id="316" idx="3"/>
            <a:endCxn id="315" idx="1"/>
          </p:cNvCxnSpPr>
          <p:nvPr/>
        </p:nvCxnSpPr>
        <p:spPr>
          <a:xfrm>
            <a:off x="20563467" y="9839528"/>
            <a:ext cx="1821365" cy="9801"/>
          </a:xfrm>
          <a:prstGeom prst="straightConnector1">
            <a:avLst/>
          </a:prstGeom>
          <a:ln w="508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6FB96676-A0E4-6028-3F13-15F5CAD2C9AB}"/>
              </a:ext>
            </a:extLst>
          </p:cNvPr>
          <p:cNvCxnSpPr>
            <a:cxnSpLocks/>
            <a:stCxn id="315" idx="2"/>
          </p:cNvCxnSpPr>
          <p:nvPr/>
        </p:nvCxnSpPr>
        <p:spPr>
          <a:xfrm>
            <a:off x="22842032" y="10306529"/>
            <a:ext cx="0" cy="649593"/>
          </a:xfrm>
          <a:prstGeom prst="straightConnector1">
            <a:avLst/>
          </a:prstGeom>
          <a:ln w="508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id="{B63DC274-1DA3-17E2-05B4-F81F0823CC69}"/>
              </a:ext>
            </a:extLst>
          </p:cNvPr>
          <p:cNvCxnSpPr>
            <a:cxnSpLocks/>
          </p:cNvCxnSpPr>
          <p:nvPr/>
        </p:nvCxnSpPr>
        <p:spPr>
          <a:xfrm>
            <a:off x="23546224" y="12780365"/>
            <a:ext cx="0" cy="1329335"/>
          </a:xfrm>
          <a:prstGeom prst="straightConnector1">
            <a:avLst/>
          </a:prstGeom>
          <a:ln w="508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Connector: Elbow 323">
            <a:extLst>
              <a:ext uri="{FF2B5EF4-FFF2-40B4-BE49-F238E27FC236}">
                <a16:creationId xmlns:a16="http://schemas.microsoft.com/office/drawing/2014/main" id="{AA5B28EE-1021-0A0C-F6C0-A014D2D66C1C}"/>
              </a:ext>
            </a:extLst>
          </p:cNvPr>
          <p:cNvCxnSpPr>
            <a:cxnSpLocks/>
            <a:stCxn id="316" idx="1"/>
            <a:endCxn id="319" idx="1"/>
          </p:cNvCxnSpPr>
          <p:nvPr/>
        </p:nvCxnSpPr>
        <p:spPr>
          <a:xfrm rot="10800000" flipH="1" flipV="1">
            <a:off x="19649066" y="9839527"/>
            <a:ext cx="378887" cy="4648775"/>
          </a:xfrm>
          <a:prstGeom prst="bentConnector3">
            <a:avLst>
              <a:gd name="adj1" fmla="val -60335"/>
            </a:avLst>
          </a:prstGeom>
          <a:ln w="508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Connector: Elbow 324">
            <a:extLst>
              <a:ext uri="{FF2B5EF4-FFF2-40B4-BE49-F238E27FC236}">
                <a16:creationId xmlns:a16="http://schemas.microsoft.com/office/drawing/2014/main" id="{13DDD2E8-89AA-EE5A-A451-DE9A9BA299A8}"/>
              </a:ext>
            </a:extLst>
          </p:cNvPr>
          <p:cNvCxnSpPr>
            <a:cxnSpLocks/>
            <a:stCxn id="319" idx="0"/>
            <a:endCxn id="314" idx="1"/>
          </p:cNvCxnSpPr>
          <p:nvPr/>
        </p:nvCxnSpPr>
        <p:spPr>
          <a:xfrm rot="5400000" flipH="1" flipV="1">
            <a:off x="20150754" y="12390067"/>
            <a:ext cx="1975437" cy="1097481"/>
          </a:xfrm>
          <a:prstGeom prst="bentConnector2">
            <a:avLst/>
          </a:prstGeom>
          <a:ln w="508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E7BB7301-8E8D-6C4A-A623-4519F96AC505}"/>
              </a:ext>
            </a:extLst>
          </p:cNvPr>
          <p:cNvGrpSpPr/>
          <p:nvPr/>
        </p:nvGrpSpPr>
        <p:grpSpPr>
          <a:xfrm>
            <a:off x="21687213" y="10779849"/>
            <a:ext cx="2342478" cy="2342478"/>
            <a:chOff x="24562642" y="10489122"/>
            <a:chExt cx="2342478" cy="2342478"/>
          </a:xfrm>
        </p:grpSpPr>
        <p:pic>
          <p:nvPicPr>
            <p:cNvPr id="314" name="Graphic 313" descr="Internet with solid fill">
              <a:extLst>
                <a:ext uri="{FF2B5EF4-FFF2-40B4-BE49-F238E27FC236}">
                  <a16:creationId xmlns:a16="http://schemas.microsoft.com/office/drawing/2014/main" id="{05E20E32-B3EA-8435-A6B5-A608AF24D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562642" y="10489122"/>
              <a:ext cx="2342478" cy="2342478"/>
            </a:xfrm>
            <a:prstGeom prst="rect">
              <a:avLst/>
            </a:prstGeom>
          </p:spPr>
        </p:pic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DC9414B-BAAA-8041-4C17-E1A66D95FCE5}"/>
                </a:ext>
              </a:extLst>
            </p:cNvPr>
            <p:cNvSpPr/>
            <p:nvPr/>
          </p:nvSpPr>
          <p:spPr>
            <a:xfrm>
              <a:off x="25024297" y="11091695"/>
              <a:ext cx="1437518" cy="89164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>
                  <a:solidFill>
                    <a:schemeClr val="bg1">
                      <a:lumMod val="95000"/>
                    </a:schemeClr>
                  </a:solidFill>
                </a:rPr>
                <a:t>GCAM</a:t>
              </a:r>
            </a:p>
            <a:p>
              <a:pPr algn="ctr"/>
              <a:r>
                <a:rPr lang="en-US" sz="3000" b="1" dirty="0">
                  <a:solidFill>
                    <a:schemeClr val="bg1">
                      <a:lumMod val="95000"/>
                    </a:schemeClr>
                  </a:solidFill>
                </a:rPr>
                <a:t>v X.X</a:t>
              </a:r>
            </a:p>
          </p:txBody>
        </p:sp>
      </p:grpSp>
      <p:pic>
        <p:nvPicPr>
          <p:cNvPr id="327" name="Graphic 326" descr="Newspaper with solid fill">
            <a:extLst>
              <a:ext uri="{FF2B5EF4-FFF2-40B4-BE49-F238E27FC236}">
                <a16:creationId xmlns:a16="http://schemas.microsoft.com/office/drawing/2014/main" id="{6AF7D0B9-DA1F-6623-EC50-BCA4028E9E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916441" y="10026728"/>
            <a:ext cx="914400" cy="914400"/>
          </a:xfrm>
          <a:prstGeom prst="rect">
            <a:avLst/>
          </a:prstGeom>
        </p:spPr>
      </p:pic>
      <p:pic>
        <p:nvPicPr>
          <p:cNvPr id="328" name="Graphic 327" descr="Folder Search with solid fill">
            <a:extLst>
              <a:ext uri="{FF2B5EF4-FFF2-40B4-BE49-F238E27FC236}">
                <a16:creationId xmlns:a16="http://schemas.microsoft.com/office/drawing/2014/main" id="{6329511C-7376-3F93-073A-ED78EFA2D6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853897" y="12125866"/>
            <a:ext cx="914400" cy="914400"/>
          </a:xfrm>
          <a:prstGeom prst="rect">
            <a:avLst/>
          </a:prstGeom>
        </p:spPr>
      </p:pic>
      <p:pic>
        <p:nvPicPr>
          <p:cNvPr id="329" name="Graphic 328" descr="Venn diagram with solid fill">
            <a:extLst>
              <a:ext uri="{FF2B5EF4-FFF2-40B4-BE49-F238E27FC236}">
                <a16:creationId xmlns:a16="http://schemas.microsoft.com/office/drawing/2014/main" id="{7668CCE3-63A4-3FAB-903A-B257445BC2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5895410" y="14477305"/>
            <a:ext cx="914400" cy="914400"/>
          </a:xfrm>
          <a:prstGeom prst="rect">
            <a:avLst/>
          </a:prstGeom>
        </p:spPr>
      </p:pic>
      <p:sp>
        <p:nvSpPr>
          <p:cNvPr id="330" name="Rectangle 329">
            <a:extLst>
              <a:ext uri="{FF2B5EF4-FFF2-40B4-BE49-F238E27FC236}">
                <a16:creationId xmlns:a16="http://schemas.microsoft.com/office/drawing/2014/main" id="{2F7CDFE0-2CA8-6D57-3AFE-6BD8265BA913}"/>
              </a:ext>
            </a:extLst>
          </p:cNvPr>
          <p:cNvSpPr/>
          <p:nvPr/>
        </p:nvSpPr>
        <p:spPr>
          <a:xfrm>
            <a:off x="25329112" y="9657386"/>
            <a:ext cx="1969085" cy="651021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B3C44C40-7510-8299-4342-23056E2721B8}"/>
              </a:ext>
            </a:extLst>
          </p:cNvPr>
          <p:cNvSpPr txBox="1"/>
          <p:nvPr/>
        </p:nvSpPr>
        <p:spPr>
          <a:xfrm>
            <a:off x="22148868" y="8813844"/>
            <a:ext cx="1408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>
                    <a:lumMod val="95000"/>
                  </a:schemeClr>
                </a:solidFill>
              </a:rPr>
              <a:t>Scripts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4E79F5DE-9DA9-A073-31B9-1C47E9532359}"/>
              </a:ext>
            </a:extLst>
          </p:cNvPr>
          <p:cNvSpPr txBox="1"/>
          <p:nvPr/>
        </p:nvSpPr>
        <p:spPr>
          <a:xfrm>
            <a:off x="25161189" y="8899235"/>
            <a:ext cx="2410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Publications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CBD2BE6E-D91A-8E77-5256-10ECCE7A1324}"/>
              </a:ext>
            </a:extLst>
          </p:cNvPr>
          <p:cNvSpPr txBox="1"/>
          <p:nvPr/>
        </p:nvSpPr>
        <p:spPr>
          <a:xfrm>
            <a:off x="25505606" y="15298446"/>
            <a:ext cx="1655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>
                    <a:lumMod val="95000"/>
                  </a:schemeClr>
                </a:solidFill>
              </a:rPr>
              <a:t>Insights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2B7F59C-DE0B-98D5-A39F-0F0EDE51C27C}"/>
              </a:ext>
            </a:extLst>
          </p:cNvPr>
          <p:cNvSpPr txBox="1"/>
          <p:nvPr/>
        </p:nvSpPr>
        <p:spPr>
          <a:xfrm>
            <a:off x="25545979" y="10907654"/>
            <a:ext cx="17551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>
                    <a:lumMod val="95000"/>
                  </a:schemeClr>
                </a:solidFill>
              </a:rPr>
              <a:t>Analysis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8AC9AD5D-1FD5-B470-18B4-161EF7390924}"/>
              </a:ext>
            </a:extLst>
          </p:cNvPr>
          <p:cNvSpPr txBox="1"/>
          <p:nvPr/>
        </p:nvSpPr>
        <p:spPr>
          <a:xfrm>
            <a:off x="25541292" y="13043805"/>
            <a:ext cx="1655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>
                    <a:lumMod val="95000"/>
                  </a:schemeClr>
                </a:solidFill>
              </a:rPr>
              <a:t>Outputs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A3E9A58-B31B-6B69-2ACC-FCF27219A7EB}"/>
              </a:ext>
            </a:extLst>
          </p:cNvPr>
          <p:cNvSpPr txBox="1"/>
          <p:nvPr/>
        </p:nvSpPr>
        <p:spPr>
          <a:xfrm>
            <a:off x="19622801" y="8889102"/>
            <a:ext cx="9669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6C67DA3A-ACD2-3F72-AA73-25B4D4FF64FC}"/>
              </a:ext>
            </a:extLst>
          </p:cNvPr>
          <p:cNvSpPr txBox="1"/>
          <p:nvPr/>
        </p:nvSpPr>
        <p:spPr>
          <a:xfrm>
            <a:off x="21296785" y="14251624"/>
            <a:ext cx="15423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>
                    <a:lumMod val="95000"/>
                  </a:schemeClr>
                </a:solidFill>
              </a:rPr>
              <a:t>Models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9768F93D-EC8B-DD01-4E11-3FD6619A2287}"/>
              </a:ext>
            </a:extLst>
          </p:cNvPr>
          <p:cNvSpPr txBox="1"/>
          <p:nvPr/>
        </p:nvSpPr>
        <p:spPr>
          <a:xfrm>
            <a:off x="21392826" y="15303484"/>
            <a:ext cx="12771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>
                    <a:lumMod val="95000"/>
                  </a:schemeClr>
                </a:solidFill>
              </a:rPr>
              <a:t>Teams</a:t>
            </a: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99EDDAB3-FA5A-FDEE-C61E-CCF32E3A4A13}"/>
              </a:ext>
            </a:extLst>
          </p:cNvPr>
          <p:cNvSpPr/>
          <p:nvPr/>
        </p:nvSpPr>
        <p:spPr>
          <a:xfrm>
            <a:off x="21754317" y="13194978"/>
            <a:ext cx="771661" cy="755206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8A2447FC-604D-A06E-415A-94A788747431}"/>
              </a:ext>
            </a:extLst>
          </p:cNvPr>
          <p:cNvSpPr/>
          <p:nvPr/>
        </p:nvSpPr>
        <p:spPr>
          <a:xfrm>
            <a:off x="27185679" y="12223972"/>
            <a:ext cx="771661" cy="755206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72E90832-1B2E-A569-07B9-9A26949DAD0A}"/>
              </a:ext>
            </a:extLst>
          </p:cNvPr>
          <p:cNvSpPr/>
          <p:nvPr/>
        </p:nvSpPr>
        <p:spPr>
          <a:xfrm>
            <a:off x="27113865" y="14379117"/>
            <a:ext cx="771661" cy="755206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55F42A8C-2626-425A-8BB6-867AAA7BF26A}"/>
              </a:ext>
            </a:extLst>
          </p:cNvPr>
          <p:cNvSpPr/>
          <p:nvPr/>
        </p:nvSpPr>
        <p:spPr>
          <a:xfrm>
            <a:off x="19051530" y="15191280"/>
            <a:ext cx="771661" cy="755206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EB3D1FBD-C554-D8FB-AA88-CD716D74B6BB}"/>
              </a:ext>
            </a:extLst>
          </p:cNvPr>
          <p:cNvSpPr/>
          <p:nvPr/>
        </p:nvSpPr>
        <p:spPr>
          <a:xfrm>
            <a:off x="21407195" y="8657727"/>
            <a:ext cx="771661" cy="755206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820BA1E9-F466-3243-EACA-6405690B7A9F}"/>
              </a:ext>
            </a:extLst>
          </p:cNvPr>
          <p:cNvSpPr/>
          <p:nvPr/>
        </p:nvSpPr>
        <p:spPr>
          <a:xfrm>
            <a:off x="27113865" y="10063600"/>
            <a:ext cx="771661" cy="755206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382" name="Graphic 381" descr="User with solid fill">
            <a:extLst>
              <a:ext uri="{FF2B5EF4-FFF2-40B4-BE49-F238E27FC236}">
                <a16:creationId xmlns:a16="http://schemas.microsoft.com/office/drawing/2014/main" id="{C4A00DFD-1D63-761A-47BD-57A8AE18D1C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132624" y="15140592"/>
            <a:ext cx="914400" cy="914400"/>
          </a:xfrm>
          <a:prstGeom prst="rect">
            <a:avLst/>
          </a:prstGeom>
        </p:spPr>
      </p:pic>
      <p:graphicFrame>
        <p:nvGraphicFramePr>
          <p:cNvPr id="383" name="Table 383">
            <a:extLst>
              <a:ext uri="{FF2B5EF4-FFF2-40B4-BE49-F238E27FC236}">
                <a16:creationId xmlns:a16="http://schemas.microsoft.com/office/drawing/2014/main" id="{61A0F1A8-BE34-4831-FE38-302962F2C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474235"/>
              </p:ext>
            </p:extLst>
          </p:nvPr>
        </p:nvGraphicFramePr>
        <p:xfrm>
          <a:off x="30240030" y="8211996"/>
          <a:ext cx="10836576" cy="882014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18288">
                  <a:extLst>
                    <a:ext uri="{9D8B030D-6E8A-4147-A177-3AD203B41FA5}">
                      <a16:colId xmlns:a16="http://schemas.microsoft.com/office/drawing/2014/main" val="1319418989"/>
                    </a:ext>
                  </a:extLst>
                </a:gridCol>
                <a:gridCol w="5418288">
                  <a:extLst>
                    <a:ext uri="{9D8B030D-6E8A-4147-A177-3AD203B41FA5}">
                      <a16:colId xmlns:a16="http://schemas.microsoft.com/office/drawing/2014/main" val="3038977487"/>
                    </a:ext>
                  </a:extLst>
                </a:gridCol>
              </a:tblGrid>
              <a:tr h="1260021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Issue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817579"/>
                  </a:ext>
                </a:extLst>
              </a:tr>
              <a:tr h="126002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Stranded</a:t>
                      </a:r>
                    </a:p>
                    <a:p>
                      <a:pPr algn="ctr"/>
                      <a:r>
                        <a:rPr lang="en-US" sz="3600" dirty="0"/>
                        <a:t>Scripts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/>
                        <a:t>Pakcaged</a:t>
                      </a:r>
                      <a:endParaRPr lang="en-US" sz="3600" dirty="0"/>
                    </a:p>
                    <a:p>
                      <a:pPr algn="ctr"/>
                      <a:r>
                        <a:rPr lang="en-US" sz="3600" dirty="0"/>
                        <a:t>Models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07460"/>
                  </a:ext>
                </a:extLst>
              </a:tr>
              <a:tr h="126002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Stranded</a:t>
                      </a:r>
                    </a:p>
                    <a:p>
                      <a:pPr algn="ctr"/>
                      <a:r>
                        <a:rPr lang="en-US" sz="3600" dirty="0"/>
                        <a:t>Knowledge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Software Map</a:t>
                      </a:r>
                    </a:p>
                    <a:p>
                      <a:pPr algn="ctr"/>
                      <a:r>
                        <a:rPr lang="en-US" sz="3600" dirty="0"/>
                        <a:t>Documentation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929868"/>
                  </a:ext>
                </a:extLst>
              </a:tr>
              <a:tr h="126002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Stranded</a:t>
                      </a:r>
                    </a:p>
                    <a:p>
                      <a:pPr algn="ctr"/>
                      <a:r>
                        <a:rPr lang="en-US" sz="3600" dirty="0"/>
                        <a:t>Model Versions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Software Health</a:t>
                      </a:r>
                    </a:p>
                    <a:p>
                      <a:pPr algn="ctr"/>
                      <a:r>
                        <a:rPr lang="en-US" sz="3600" dirty="0"/>
                        <a:t>CI/CD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774741"/>
                  </a:ext>
                </a:extLst>
              </a:tr>
              <a:tr h="126002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Stranded</a:t>
                      </a:r>
                    </a:p>
                    <a:p>
                      <a:pPr algn="ctr"/>
                      <a:r>
                        <a:rPr lang="en-US" sz="3600" dirty="0"/>
                        <a:t>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Reproducible </a:t>
                      </a:r>
                    </a:p>
                    <a:p>
                      <a:pPr algn="ctr"/>
                      <a:r>
                        <a:rPr lang="en-US" sz="3600" dirty="0"/>
                        <a:t>Workflows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17058"/>
                  </a:ext>
                </a:extLst>
              </a:tr>
              <a:tr h="126002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Stranded</a:t>
                      </a:r>
                    </a:p>
                    <a:p>
                      <a:pPr algn="ctr"/>
                      <a:r>
                        <a:rPr lang="en-US" sz="3600" dirty="0"/>
                        <a:t>Datasets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Data Management</a:t>
                      </a:r>
                    </a:p>
                    <a:p>
                      <a:pPr algn="ctr"/>
                      <a:r>
                        <a:rPr lang="en-US" sz="3600" dirty="0" err="1"/>
                        <a:t>Miniting</a:t>
                      </a:r>
                      <a:r>
                        <a:rPr lang="en-US" sz="3600" dirty="0"/>
                        <a:t> DOIs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168813"/>
                  </a:ext>
                </a:extLst>
              </a:tr>
              <a:tr h="126002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Stranded</a:t>
                      </a:r>
                    </a:p>
                    <a:p>
                      <a:pPr algn="ctr"/>
                      <a:r>
                        <a:rPr lang="en-US" sz="3600" dirty="0"/>
                        <a:t>Insights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Dashboard</a:t>
                      </a:r>
                    </a:p>
                    <a:p>
                      <a:pPr algn="ctr"/>
                      <a:r>
                        <a:rPr lang="en-US" sz="3600" dirty="0"/>
                        <a:t>Persistent Insights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905323"/>
                  </a:ext>
                </a:extLst>
              </a:tr>
            </a:tbl>
          </a:graphicData>
        </a:graphic>
      </p:graphicFrame>
      <p:sp>
        <p:nvSpPr>
          <p:cNvPr id="384" name="Oval 383">
            <a:extLst>
              <a:ext uri="{FF2B5EF4-FFF2-40B4-BE49-F238E27FC236}">
                <a16:creationId xmlns:a16="http://schemas.microsoft.com/office/drawing/2014/main" id="{DE6F821D-C3B1-EA49-D262-56DD27A909C4}"/>
              </a:ext>
            </a:extLst>
          </p:cNvPr>
          <p:cNvSpPr/>
          <p:nvPr/>
        </p:nvSpPr>
        <p:spPr>
          <a:xfrm>
            <a:off x="30538963" y="9736983"/>
            <a:ext cx="771661" cy="755206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184C2BEF-E0E0-E065-99DB-62C300492482}"/>
              </a:ext>
            </a:extLst>
          </p:cNvPr>
          <p:cNvSpPr/>
          <p:nvPr/>
        </p:nvSpPr>
        <p:spPr>
          <a:xfrm>
            <a:off x="30558289" y="10966168"/>
            <a:ext cx="771661" cy="755206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77EF3AD5-A7C7-4083-D71A-E75E85994302}"/>
              </a:ext>
            </a:extLst>
          </p:cNvPr>
          <p:cNvSpPr/>
          <p:nvPr/>
        </p:nvSpPr>
        <p:spPr>
          <a:xfrm>
            <a:off x="30558289" y="12241090"/>
            <a:ext cx="771661" cy="755206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1CD8DDD9-4B98-B980-787F-62F8E4EE93BB}"/>
              </a:ext>
            </a:extLst>
          </p:cNvPr>
          <p:cNvSpPr/>
          <p:nvPr/>
        </p:nvSpPr>
        <p:spPr>
          <a:xfrm>
            <a:off x="30538963" y="13516012"/>
            <a:ext cx="771661" cy="755206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4EDD6A71-62B9-1067-0FDB-B869C19DD3BA}"/>
              </a:ext>
            </a:extLst>
          </p:cNvPr>
          <p:cNvSpPr/>
          <p:nvPr/>
        </p:nvSpPr>
        <p:spPr>
          <a:xfrm>
            <a:off x="30558288" y="14756720"/>
            <a:ext cx="771661" cy="755206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072F6DCF-AFEC-3A69-204F-F2E8266EAFCE}"/>
              </a:ext>
            </a:extLst>
          </p:cNvPr>
          <p:cNvSpPr/>
          <p:nvPr/>
        </p:nvSpPr>
        <p:spPr>
          <a:xfrm>
            <a:off x="30558288" y="15997428"/>
            <a:ext cx="771661" cy="755206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6AD513E9-47D3-004B-3026-F459606A0236}"/>
              </a:ext>
            </a:extLst>
          </p:cNvPr>
          <p:cNvSpPr/>
          <p:nvPr/>
        </p:nvSpPr>
        <p:spPr>
          <a:xfrm>
            <a:off x="7812313" y="18763418"/>
            <a:ext cx="1179287" cy="122003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91" name="Graphic 390" descr="Cmd Terminal with solid fill">
            <a:extLst>
              <a:ext uri="{FF2B5EF4-FFF2-40B4-BE49-F238E27FC236}">
                <a16:creationId xmlns:a16="http://schemas.microsoft.com/office/drawing/2014/main" id="{D57DE501-CB57-966A-6A1B-9567B165FC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6642418" y="18667151"/>
            <a:ext cx="1379841" cy="1379841"/>
          </a:xfrm>
          <a:prstGeom prst="rect">
            <a:avLst/>
          </a:prstGeom>
        </p:spPr>
      </p:pic>
      <p:sp>
        <p:nvSpPr>
          <p:cNvPr id="392" name="Rectangle 391">
            <a:extLst>
              <a:ext uri="{FF2B5EF4-FFF2-40B4-BE49-F238E27FC236}">
                <a16:creationId xmlns:a16="http://schemas.microsoft.com/office/drawing/2014/main" id="{3C27A03B-6628-45B0-DB5A-950FCDE4F87E}"/>
              </a:ext>
            </a:extLst>
          </p:cNvPr>
          <p:cNvSpPr/>
          <p:nvPr/>
        </p:nvSpPr>
        <p:spPr>
          <a:xfrm>
            <a:off x="8044676" y="21017685"/>
            <a:ext cx="6744776" cy="635899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63C5C018-7ABD-1879-08BB-AD8246AC4A6F}"/>
              </a:ext>
            </a:extLst>
          </p:cNvPr>
          <p:cNvSpPr txBox="1"/>
          <p:nvPr/>
        </p:nvSpPr>
        <p:spPr>
          <a:xfrm>
            <a:off x="15030448" y="22703032"/>
            <a:ext cx="32902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Folder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Continuous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Multi OS Build Checks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Code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A9525604-D496-8901-A618-915B698DF6A4}"/>
              </a:ext>
            </a:extLst>
          </p:cNvPr>
          <p:cNvSpPr txBox="1"/>
          <p:nvPr/>
        </p:nvSpPr>
        <p:spPr>
          <a:xfrm>
            <a:off x="8044673" y="21531507"/>
            <a:ext cx="7061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B3FDFF"/>
                </a:solidFill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https://jgcri.github.io/gcims_integration/#/models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957246FF-3EC2-81A4-5E85-DB2D15CC361B}"/>
              </a:ext>
            </a:extLst>
          </p:cNvPr>
          <p:cNvSpPr txBox="1"/>
          <p:nvPr/>
        </p:nvSpPr>
        <p:spPr>
          <a:xfrm>
            <a:off x="8044675" y="21173964"/>
            <a:ext cx="7061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Clear Templates for R &amp; Python Packages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74763EB5-0309-D79F-0004-C0E6FFAC8E7E}"/>
              </a:ext>
            </a:extLst>
          </p:cNvPr>
          <p:cNvSpPr txBox="1"/>
          <p:nvPr/>
        </p:nvSpPr>
        <p:spPr>
          <a:xfrm>
            <a:off x="15058059" y="22029048"/>
            <a:ext cx="2917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Package Design</a:t>
            </a:r>
          </a:p>
        </p:txBody>
      </p:sp>
      <p:pic>
        <p:nvPicPr>
          <p:cNvPr id="397" name="Picture 2">
            <a:extLst>
              <a:ext uri="{FF2B5EF4-FFF2-40B4-BE49-F238E27FC236}">
                <a16:creationId xmlns:a16="http://schemas.microsoft.com/office/drawing/2014/main" id="{477C6BE3-8CAD-63DB-D7D6-9CB4B4E5D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661" y="22111496"/>
            <a:ext cx="4943921" cy="25508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8" name="Picture 397">
            <a:extLst>
              <a:ext uri="{FF2B5EF4-FFF2-40B4-BE49-F238E27FC236}">
                <a16:creationId xmlns:a16="http://schemas.microsoft.com/office/drawing/2014/main" id="{06540BE5-594C-3CC0-56DD-F431C173DFD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93978" y="24392757"/>
            <a:ext cx="4904821" cy="25508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9" name="TextBox 398">
            <a:extLst>
              <a:ext uri="{FF2B5EF4-FFF2-40B4-BE49-F238E27FC236}">
                <a16:creationId xmlns:a16="http://schemas.microsoft.com/office/drawing/2014/main" id="{F66B24CE-FD2B-8AFF-5923-A685404CB03F}"/>
              </a:ext>
            </a:extLst>
          </p:cNvPr>
          <p:cNvSpPr txBox="1"/>
          <p:nvPr/>
        </p:nvSpPr>
        <p:spPr>
          <a:xfrm>
            <a:off x="7526215" y="18815530"/>
            <a:ext cx="10794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Packaged Models</a:t>
            </a:r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15A51A6B-17CF-B00A-0F2E-44260ADD95DC}"/>
              </a:ext>
            </a:extLst>
          </p:cNvPr>
          <p:cNvSpPr/>
          <p:nvPr/>
        </p:nvSpPr>
        <p:spPr>
          <a:xfrm>
            <a:off x="19823191" y="18763418"/>
            <a:ext cx="1179287" cy="122003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294F1F3E-7944-C31B-3B25-2804344C6FE6}"/>
              </a:ext>
            </a:extLst>
          </p:cNvPr>
          <p:cNvSpPr txBox="1"/>
          <p:nvPr/>
        </p:nvSpPr>
        <p:spPr>
          <a:xfrm>
            <a:off x="19496197" y="18815530"/>
            <a:ext cx="10794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Software Map</a:t>
            </a:r>
          </a:p>
        </p:txBody>
      </p:sp>
      <p:pic>
        <p:nvPicPr>
          <p:cNvPr id="402" name="Graphic 401" descr="Treasure Map with solid fill">
            <a:extLst>
              <a:ext uri="{FF2B5EF4-FFF2-40B4-BE49-F238E27FC236}">
                <a16:creationId xmlns:a16="http://schemas.microsoft.com/office/drawing/2014/main" id="{C4B2A629-D0E5-6EEB-CDE9-51AE754FF23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302973" y="18667151"/>
            <a:ext cx="1611956" cy="1611956"/>
          </a:xfrm>
          <a:prstGeom prst="rect">
            <a:avLst/>
          </a:prstGeom>
        </p:spPr>
      </p:pic>
      <p:sp>
        <p:nvSpPr>
          <p:cNvPr id="405" name="Oval 404">
            <a:extLst>
              <a:ext uri="{FF2B5EF4-FFF2-40B4-BE49-F238E27FC236}">
                <a16:creationId xmlns:a16="http://schemas.microsoft.com/office/drawing/2014/main" id="{50629740-511E-8AA5-DC37-895A153446B2}"/>
              </a:ext>
            </a:extLst>
          </p:cNvPr>
          <p:cNvSpPr/>
          <p:nvPr/>
        </p:nvSpPr>
        <p:spPr>
          <a:xfrm>
            <a:off x="31826146" y="18763418"/>
            <a:ext cx="1179287" cy="122003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C7558E0B-873A-D8A1-66B4-4B823FB3C61A}"/>
              </a:ext>
            </a:extLst>
          </p:cNvPr>
          <p:cNvSpPr txBox="1"/>
          <p:nvPr/>
        </p:nvSpPr>
        <p:spPr>
          <a:xfrm>
            <a:off x="31466187" y="18815530"/>
            <a:ext cx="10794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Software Health</a:t>
            </a:r>
          </a:p>
        </p:txBody>
      </p:sp>
      <p:pic>
        <p:nvPicPr>
          <p:cNvPr id="407" name="Graphic 406" descr="Heart with pulse with solid fill">
            <a:extLst>
              <a:ext uri="{FF2B5EF4-FFF2-40B4-BE49-F238E27FC236}">
                <a16:creationId xmlns:a16="http://schemas.microsoft.com/office/drawing/2014/main" id="{232454BC-6570-E724-940C-E2549258997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0378638" y="18667151"/>
            <a:ext cx="1587315" cy="1587315"/>
          </a:xfrm>
          <a:prstGeom prst="rect">
            <a:avLst/>
          </a:prstGeom>
        </p:spPr>
      </p:pic>
      <p:sp>
        <p:nvSpPr>
          <p:cNvPr id="408" name="Oval 407">
            <a:extLst>
              <a:ext uri="{FF2B5EF4-FFF2-40B4-BE49-F238E27FC236}">
                <a16:creationId xmlns:a16="http://schemas.microsoft.com/office/drawing/2014/main" id="{D56EDE2E-E462-878A-F49A-770C38839279}"/>
              </a:ext>
            </a:extLst>
          </p:cNvPr>
          <p:cNvSpPr/>
          <p:nvPr/>
        </p:nvSpPr>
        <p:spPr>
          <a:xfrm>
            <a:off x="7883649" y="30043841"/>
            <a:ext cx="1179287" cy="122003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4FAC7A42-5529-C9A7-C789-7884E224B132}"/>
              </a:ext>
            </a:extLst>
          </p:cNvPr>
          <p:cNvSpPr/>
          <p:nvPr/>
        </p:nvSpPr>
        <p:spPr>
          <a:xfrm>
            <a:off x="19894527" y="30043841"/>
            <a:ext cx="1179287" cy="122003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CB159D64-84FA-B7E9-C046-1B2BA55BA86F}"/>
              </a:ext>
            </a:extLst>
          </p:cNvPr>
          <p:cNvSpPr/>
          <p:nvPr/>
        </p:nvSpPr>
        <p:spPr>
          <a:xfrm>
            <a:off x="31897482" y="30043841"/>
            <a:ext cx="1179287" cy="122003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417" name="Graphic 416" descr="Network diagram with solid fill">
            <a:extLst>
              <a:ext uri="{FF2B5EF4-FFF2-40B4-BE49-F238E27FC236}">
                <a16:creationId xmlns:a16="http://schemas.microsoft.com/office/drawing/2014/main" id="{2656FF98-A94F-3B7F-3372-A1F24833A6B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6559946" y="29924407"/>
            <a:ext cx="1583369" cy="1583369"/>
          </a:xfrm>
          <a:prstGeom prst="rect">
            <a:avLst/>
          </a:prstGeom>
        </p:spPr>
      </p:pic>
      <p:pic>
        <p:nvPicPr>
          <p:cNvPr id="418" name="Graphic 417" descr="Database with solid fill">
            <a:extLst>
              <a:ext uri="{FF2B5EF4-FFF2-40B4-BE49-F238E27FC236}">
                <a16:creationId xmlns:a16="http://schemas.microsoft.com/office/drawing/2014/main" id="{1BA6FEDF-9540-A283-F0B2-A87987D39DB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8792165" y="30095953"/>
            <a:ext cx="1220031" cy="1220031"/>
          </a:xfrm>
          <a:prstGeom prst="rect">
            <a:avLst/>
          </a:prstGeom>
        </p:spPr>
      </p:pic>
      <p:pic>
        <p:nvPicPr>
          <p:cNvPr id="419" name="Graphic 418" descr="Bar chart with solid fill">
            <a:extLst>
              <a:ext uri="{FF2B5EF4-FFF2-40B4-BE49-F238E27FC236}">
                <a16:creationId xmlns:a16="http://schemas.microsoft.com/office/drawing/2014/main" id="{B5B3F476-591D-3D02-5904-885BA9863AE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0811719" y="29957976"/>
            <a:ext cx="1338306" cy="1338306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D8F6DE39-E4A6-530D-13B8-F1C6A98362F0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1967071" y="31759156"/>
            <a:ext cx="9792671" cy="5720140"/>
          </a:xfrm>
          <a:prstGeom prst="rect">
            <a:avLst/>
          </a:prstGeom>
        </p:spPr>
      </p:pic>
      <p:sp>
        <p:nvSpPr>
          <p:cNvPr id="424" name="Rectangle 423">
            <a:extLst>
              <a:ext uri="{FF2B5EF4-FFF2-40B4-BE49-F238E27FC236}">
                <a16:creationId xmlns:a16="http://schemas.microsoft.com/office/drawing/2014/main" id="{AD973937-371F-1B5C-1C5F-2992FCA9A4BC}"/>
              </a:ext>
            </a:extLst>
          </p:cNvPr>
          <p:cNvSpPr/>
          <p:nvPr/>
        </p:nvSpPr>
        <p:spPr>
          <a:xfrm>
            <a:off x="19866712" y="32218607"/>
            <a:ext cx="6675395" cy="635899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5" name="Picture 424">
            <a:extLst>
              <a:ext uri="{FF2B5EF4-FFF2-40B4-BE49-F238E27FC236}">
                <a16:creationId xmlns:a16="http://schemas.microsoft.com/office/drawing/2014/main" id="{D519E3C6-0DC5-7CF6-CABB-E57FD77F582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0400582" y="33584671"/>
            <a:ext cx="5626507" cy="4234022"/>
          </a:xfrm>
          <a:prstGeom prst="rect">
            <a:avLst/>
          </a:prstGeom>
        </p:spPr>
      </p:pic>
      <p:sp>
        <p:nvSpPr>
          <p:cNvPr id="426" name="TextBox 425">
            <a:extLst>
              <a:ext uri="{FF2B5EF4-FFF2-40B4-BE49-F238E27FC236}">
                <a16:creationId xmlns:a16="http://schemas.microsoft.com/office/drawing/2014/main" id="{65C846DA-8A30-088D-3C4F-02D621E651DB}"/>
              </a:ext>
            </a:extLst>
          </p:cNvPr>
          <p:cNvSpPr txBox="1"/>
          <p:nvPr/>
        </p:nvSpPr>
        <p:spPr>
          <a:xfrm>
            <a:off x="19861312" y="32732429"/>
            <a:ext cx="6906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B3FDFF"/>
                </a:solidFill>
                <a:hlinkClick r:id="rId3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https://data.msdlive.org/</a:t>
            </a:r>
            <a:r>
              <a:rPr lang="en-US" sz="1400" dirty="0">
                <a:solidFill>
                  <a:srgbClr val="B3FDFF"/>
                </a:solidFill>
              </a:rPr>
              <a:t> 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8B3E8508-DD9D-A272-36B9-DDC946C3ADBF}"/>
              </a:ext>
            </a:extLst>
          </p:cNvPr>
          <p:cNvSpPr txBox="1"/>
          <p:nvPr/>
        </p:nvSpPr>
        <p:spPr>
          <a:xfrm>
            <a:off x="19861313" y="32374886"/>
            <a:ext cx="690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Persistent Data Management</a:t>
            </a:r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4599C948-AA92-91AD-5E04-728A24FB2B2C}"/>
              </a:ext>
            </a:extLst>
          </p:cNvPr>
          <p:cNvSpPr txBox="1"/>
          <p:nvPr/>
        </p:nvSpPr>
        <p:spPr>
          <a:xfrm>
            <a:off x="27087234" y="33714905"/>
            <a:ext cx="292496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FAIR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Findability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ccessibility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nteroperability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eusability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Key Features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Minted with DOIs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Meta-data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Storage (MSD, Deception, Cloud)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D49E0CB6-65E7-DC50-170D-50CB8091639D}"/>
              </a:ext>
            </a:extLst>
          </p:cNvPr>
          <p:cNvSpPr txBox="1"/>
          <p:nvPr/>
        </p:nvSpPr>
        <p:spPr>
          <a:xfrm>
            <a:off x="33294138" y="37818693"/>
            <a:ext cx="728121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solidFill>
                  <a:schemeClr val="bg1"/>
                </a:solidFill>
              </a:rPr>
              <a:t>Curated Insights</a:t>
            </a:r>
          </a:p>
          <a:p>
            <a:pPr marL="43434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Persisting key figures across existing &amp; future research</a:t>
            </a:r>
          </a:p>
          <a:p>
            <a:pPr marL="43434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Persisting key analysis across existing &amp; future research</a:t>
            </a:r>
          </a:p>
          <a:p>
            <a:pPr marL="43434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Accesibility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and reusability for a broad audience</a:t>
            </a: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37EB04A1-F7D8-AE78-E585-923420FE037C}"/>
              </a:ext>
            </a:extLst>
          </p:cNvPr>
          <p:cNvSpPr/>
          <p:nvPr/>
        </p:nvSpPr>
        <p:spPr>
          <a:xfrm>
            <a:off x="19866712" y="21017684"/>
            <a:ext cx="6675398" cy="635899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8116301A-53AA-5C8D-7079-18F98741CC29}"/>
              </a:ext>
            </a:extLst>
          </p:cNvPr>
          <p:cNvSpPr txBox="1"/>
          <p:nvPr/>
        </p:nvSpPr>
        <p:spPr>
          <a:xfrm>
            <a:off x="19866709" y="21531507"/>
            <a:ext cx="6675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B3FDFF"/>
                </a:solidFill>
                <a:hlinkClick r:id="rId3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https://jgcri.github.io/gcims_integration/#/map</a:t>
            </a:r>
            <a:r>
              <a:rPr lang="en-US" sz="1400" dirty="0">
                <a:solidFill>
                  <a:srgbClr val="B3FDFF"/>
                </a:solidFill>
              </a:rPr>
              <a:t> </a:t>
            </a: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D4F1E8C6-3FA6-C0AD-079A-7EBEC8AD692B}"/>
              </a:ext>
            </a:extLst>
          </p:cNvPr>
          <p:cNvSpPr txBox="1"/>
          <p:nvPr/>
        </p:nvSpPr>
        <p:spPr>
          <a:xfrm>
            <a:off x="19866711" y="21173964"/>
            <a:ext cx="667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Software Map</a:t>
            </a:r>
          </a:p>
        </p:txBody>
      </p:sp>
      <p:pic>
        <p:nvPicPr>
          <p:cNvPr id="437" name="Picture 436" descr="Diagram&#10;&#10;Description automatically generated">
            <a:extLst>
              <a:ext uri="{FF2B5EF4-FFF2-40B4-BE49-F238E27FC236}">
                <a16:creationId xmlns:a16="http://schemas.microsoft.com/office/drawing/2014/main" id="{9F0026A2-3BCD-E65C-8215-5575C41FB86D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t="4664"/>
          <a:stretch/>
        </p:blipFill>
        <p:spPr>
          <a:xfrm>
            <a:off x="20266321" y="22229322"/>
            <a:ext cx="5895028" cy="4233217"/>
          </a:xfrm>
          <a:prstGeom prst="rect">
            <a:avLst/>
          </a:prstGeom>
        </p:spPr>
      </p:pic>
      <p:sp>
        <p:nvSpPr>
          <p:cNvPr id="438" name="TextBox 437">
            <a:extLst>
              <a:ext uri="{FF2B5EF4-FFF2-40B4-BE49-F238E27FC236}">
                <a16:creationId xmlns:a16="http://schemas.microsoft.com/office/drawing/2014/main" id="{79AF3030-4440-F0FD-C3E8-57159140BEBD}"/>
              </a:ext>
            </a:extLst>
          </p:cNvPr>
          <p:cNvSpPr txBox="1"/>
          <p:nvPr/>
        </p:nvSpPr>
        <p:spPr>
          <a:xfrm>
            <a:off x="26830841" y="23096986"/>
            <a:ext cx="34091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Data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Existing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Planned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Inter-linkages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76F72E12-9798-DE32-DF7B-50CD8AB4EDE6}"/>
              </a:ext>
            </a:extLst>
          </p:cNvPr>
          <p:cNvSpPr txBox="1"/>
          <p:nvPr/>
        </p:nvSpPr>
        <p:spPr>
          <a:xfrm>
            <a:off x="26836745" y="22457541"/>
            <a:ext cx="3403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Track down and Map out</a:t>
            </a: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3466C070-7622-6A92-7E6F-12D2605CEFEC}"/>
              </a:ext>
            </a:extLst>
          </p:cNvPr>
          <p:cNvSpPr/>
          <p:nvPr/>
        </p:nvSpPr>
        <p:spPr>
          <a:xfrm>
            <a:off x="31897482" y="20995367"/>
            <a:ext cx="6459693" cy="635899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1" name="Picture 440">
            <a:extLst>
              <a:ext uri="{FF2B5EF4-FFF2-40B4-BE49-F238E27FC236}">
                <a16:creationId xmlns:a16="http://schemas.microsoft.com/office/drawing/2014/main" id="{B3AC7A57-F880-491A-39E2-79DB63EC3A6C}"/>
              </a:ext>
            </a:extLst>
          </p:cNvPr>
          <p:cNvPicPr>
            <a:picLocks noChangeAspect="1"/>
          </p:cNvPicPr>
          <p:nvPr/>
        </p:nvPicPr>
        <p:blipFill rotWithShape="1">
          <a:blip r:embed="rId41"/>
          <a:srcRect b="16790"/>
          <a:stretch/>
        </p:blipFill>
        <p:spPr>
          <a:xfrm>
            <a:off x="32545412" y="22049022"/>
            <a:ext cx="5163831" cy="4855415"/>
          </a:xfrm>
          <a:prstGeom prst="rect">
            <a:avLst/>
          </a:prstGeom>
        </p:spPr>
      </p:pic>
      <p:sp>
        <p:nvSpPr>
          <p:cNvPr id="442" name="TextBox 441">
            <a:extLst>
              <a:ext uri="{FF2B5EF4-FFF2-40B4-BE49-F238E27FC236}">
                <a16:creationId xmlns:a16="http://schemas.microsoft.com/office/drawing/2014/main" id="{0EE9902D-9FFA-6CD9-EA99-F1BBD05E724F}"/>
              </a:ext>
            </a:extLst>
          </p:cNvPr>
          <p:cNvSpPr txBox="1"/>
          <p:nvPr/>
        </p:nvSpPr>
        <p:spPr>
          <a:xfrm>
            <a:off x="31967070" y="21500911"/>
            <a:ext cx="6390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B3FDFF"/>
                </a:solidFill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https://jgcri.github.io/gcims_integration/#/health</a:t>
            </a:r>
            <a:r>
              <a:rPr lang="en-US" sz="1400" dirty="0">
                <a:solidFill>
                  <a:srgbClr val="B3FDFF"/>
                </a:solidFill>
              </a:rPr>
              <a:t> 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B3C74C8C-3127-565B-448C-620E283334B0}"/>
              </a:ext>
            </a:extLst>
          </p:cNvPr>
          <p:cNvSpPr txBox="1"/>
          <p:nvPr/>
        </p:nvSpPr>
        <p:spPr>
          <a:xfrm>
            <a:off x="31967071" y="21143368"/>
            <a:ext cx="6390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Overall System Health Monitoring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AE34E465-1FA1-2A24-1082-E2066F413E4C}"/>
              </a:ext>
            </a:extLst>
          </p:cNvPr>
          <p:cNvSpPr txBox="1"/>
          <p:nvPr/>
        </p:nvSpPr>
        <p:spPr>
          <a:xfrm>
            <a:off x="38635110" y="22949775"/>
            <a:ext cx="36255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Continuous Integration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Multi OS Build Checks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Code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Code Coverage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0F802109-5EC1-92B1-4801-6D03E63A3A4C}"/>
              </a:ext>
            </a:extLst>
          </p:cNvPr>
          <p:cNvSpPr txBox="1"/>
          <p:nvPr/>
        </p:nvSpPr>
        <p:spPr>
          <a:xfrm>
            <a:off x="38641013" y="22310329"/>
            <a:ext cx="3619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Overall System Monitoring</a:t>
            </a: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99137680-CB4B-C748-C8C0-41C8656FB312}"/>
              </a:ext>
            </a:extLst>
          </p:cNvPr>
          <p:cNvSpPr/>
          <p:nvPr/>
        </p:nvSpPr>
        <p:spPr>
          <a:xfrm>
            <a:off x="8044673" y="32582120"/>
            <a:ext cx="6744779" cy="635899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060286F2-E395-8B5B-A20B-FCB0093B9AB5}"/>
              </a:ext>
            </a:extLst>
          </p:cNvPr>
          <p:cNvSpPr txBox="1"/>
          <p:nvPr/>
        </p:nvSpPr>
        <p:spPr>
          <a:xfrm>
            <a:off x="15018615" y="34005454"/>
            <a:ext cx="32902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Meta-repo templates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Inputs with DOI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Outputs with DOI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Workflows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Validation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Results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Containerization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Scalable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Cloud/On-prem/hybrid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48" name="Picture 447">
            <a:extLst>
              <a:ext uri="{FF2B5EF4-FFF2-40B4-BE49-F238E27FC236}">
                <a16:creationId xmlns:a16="http://schemas.microsoft.com/office/drawing/2014/main" id="{DC1707DD-EF08-DE2A-F187-797C6931ECDE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401956" y="34122208"/>
            <a:ext cx="6038025" cy="4092092"/>
          </a:xfrm>
          <a:prstGeom prst="rect">
            <a:avLst/>
          </a:prstGeom>
        </p:spPr>
      </p:pic>
      <p:sp>
        <p:nvSpPr>
          <p:cNvPr id="449" name="TextBox 448">
            <a:extLst>
              <a:ext uri="{FF2B5EF4-FFF2-40B4-BE49-F238E27FC236}">
                <a16:creationId xmlns:a16="http://schemas.microsoft.com/office/drawing/2014/main" id="{7E10D0F8-5C25-5BDE-50EE-3D58193E1DB7}"/>
              </a:ext>
            </a:extLst>
          </p:cNvPr>
          <p:cNvSpPr txBox="1"/>
          <p:nvPr/>
        </p:nvSpPr>
        <p:spPr>
          <a:xfrm>
            <a:off x="8044671" y="33095942"/>
            <a:ext cx="6759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B3FDFF"/>
                </a:solidFill>
                <a:hlinkClick r:id="rId4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https://jgcri.github.io/gcims_integration/#/workflow</a:t>
            </a:r>
            <a:r>
              <a:rPr lang="en-US" sz="1400" dirty="0">
                <a:solidFill>
                  <a:srgbClr val="B3FDFF"/>
                </a:solidFill>
              </a:rPr>
              <a:t> </a:t>
            </a:r>
          </a:p>
          <a:p>
            <a:pPr algn="ctr"/>
            <a:r>
              <a:rPr lang="en-US" sz="1400" dirty="0">
                <a:solidFill>
                  <a:srgbClr val="B3FDFF"/>
                </a:solidFill>
                <a:hlinkClick r:id="rId4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https://jgcri.github.io/khan-etal_2022_tethysSSPRCP/metarepo.html</a:t>
            </a:r>
            <a:r>
              <a:rPr lang="en-US" sz="1400" dirty="0">
                <a:solidFill>
                  <a:srgbClr val="B3FDFF"/>
                </a:solidFill>
              </a:rPr>
              <a:t>   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A6E5BA6C-0CBB-8371-80A8-844A18C05C15}"/>
              </a:ext>
            </a:extLst>
          </p:cNvPr>
          <p:cNvSpPr txBox="1"/>
          <p:nvPr/>
        </p:nvSpPr>
        <p:spPr>
          <a:xfrm>
            <a:off x="8044673" y="32738399"/>
            <a:ext cx="6759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Reproducible Workflows</a:t>
            </a:r>
          </a:p>
        </p:txBody>
      </p:sp>
    </p:spTree>
    <p:extLst>
      <p:ext uri="{BB962C8B-B14F-4D97-AF65-F5344CB8AC3E}">
        <p14:creationId xmlns:p14="http://schemas.microsoft.com/office/powerpoint/2010/main" val="236250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</TotalTime>
  <Words>320</Words>
  <Application>Microsoft Office PowerPoint</Application>
  <PresentationFormat>Custom</PresentationFormat>
  <Paragraphs>129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Roboto</vt:lpstr>
      <vt:lpstr>Office Theme</vt:lpstr>
      <vt:lpstr>GCIMS - Integration: Reproducible, robust,  and scalable workflows for interoperable human-Earth system modeling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Holland, Timothy</dc:creator>
  <cp:lastModifiedBy>Khan, Zarrar</cp:lastModifiedBy>
  <cp:revision>13</cp:revision>
  <dcterms:created xsi:type="dcterms:W3CDTF">2019-10-10T20:26:22Z</dcterms:created>
  <dcterms:modified xsi:type="dcterms:W3CDTF">2023-11-10T02:22:56Z</dcterms:modified>
</cp:coreProperties>
</file>